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7" r:id="rId2"/>
    <p:sldId id="258" r:id="rId3"/>
    <p:sldId id="256" r:id="rId4"/>
    <p:sldId id="265" r:id="rId5"/>
    <p:sldId id="260" r:id="rId6"/>
    <p:sldId id="261" r:id="rId7"/>
    <p:sldId id="264" r:id="rId8"/>
    <p:sldId id="263" r:id="rId9"/>
    <p:sldId id="262" r:id="rId10"/>
    <p:sldId id="259" r:id="rId11"/>
    <p:sldId id="272" r:id="rId12"/>
    <p:sldId id="271" r:id="rId13"/>
    <p:sldId id="270" r:id="rId14"/>
    <p:sldId id="269" r:id="rId15"/>
    <p:sldId id="268" r:id="rId16"/>
    <p:sldId id="267" r:id="rId17"/>
    <p:sldId id="276" r:id="rId18"/>
    <p:sldId id="277" r:id="rId19"/>
    <p:sldId id="275" r:id="rId20"/>
    <p:sldId id="274" r:id="rId21"/>
    <p:sldId id="273" r:id="rId22"/>
    <p:sldId id="280" r:id="rId23"/>
    <p:sldId id="279" r:id="rId24"/>
    <p:sldId id="278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86" d="100"/>
          <a:sy n="86" d="100"/>
        </p:scale>
        <p:origin x="-148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6676A4-AED7-4E78-8F61-965225A8D130}" type="datetimeFigureOut">
              <a:rPr lang="ru-RU" smtClean="0"/>
              <a:pPr/>
              <a:t>27.10.2017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E1FDE-55F6-4EC7-B659-C37ADDD507C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9BA4511-3139-4CB3-9C4E-7535F9777483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7F9716-14F9-44EF-A34B-8A018A844AF5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63492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DC10A9-0333-4CED-B28B-2CA3E831B8BE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E717D-95A9-427A-9EC3-A6B845918E8C}" type="datetimeFigureOut">
              <a:rPr lang="ru-RU" smtClean="0"/>
              <a:pPr/>
              <a:t>27.10.2017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560A1-5AD0-4914-B85A-931C12494A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E717D-95A9-427A-9EC3-A6B845918E8C}" type="datetimeFigureOut">
              <a:rPr lang="ru-RU" smtClean="0"/>
              <a:pPr/>
              <a:t>27.10.2017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560A1-5AD0-4914-B85A-931C12494A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E717D-95A9-427A-9EC3-A6B845918E8C}" type="datetimeFigureOut">
              <a:rPr lang="ru-RU" smtClean="0"/>
              <a:pPr/>
              <a:t>27.10.2017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560A1-5AD0-4914-B85A-931C12494A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E717D-95A9-427A-9EC3-A6B845918E8C}" type="datetimeFigureOut">
              <a:rPr lang="ru-RU" smtClean="0"/>
              <a:pPr/>
              <a:t>27.10.2017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560A1-5AD0-4914-B85A-931C12494A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E717D-95A9-427A-9EC3-A6B845918E8C}" type="datetimeFigureOut">
              <a:rPr lang="ru-RU" smtClean="0"/>
              <a:pPr/>
              <a:t>27.10.2017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560A1-5AD0-4914-B85A-931C12494A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E717D-95A9-427A-9EC3-A6B845918E8C}" type="datetimeFigureOut">
              <a:rPr lang="ru-RU" smtClean="0"/>
              <a:pPr/>
              <a:t>27.10.2017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560A1-5AD0-4914-B85A-931C12494A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E717D-95A9-427A-9EC3-A6B845918E8C}" type="datetimeFigureOut">
              <a:rPr lang="ru-RU" smtClean="0"/>
              <a:pPr/>
              <a:t>27.10.2017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560A1-5AD0-4914-B85A-931C12494A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E717D-95A9-427A-9EC3-A6B845918E8C}" type="datetimeFigureOut">
              <a:rPr lang="ru-RU" smtClean="0"/>
              <a:pPr/>
              <a:t>27.10.2017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560A1-5AD0-4914-B85A-931C12494A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E717D-95A9-427A-9EC3-A6B845918E8C}" type="datetimeFigureOut">
              <a:rPr lang="ru-RU" smtClean="0"/>
              <a:pPr/>
              <a:t>27.10.2017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560A1-5AD0-4914-B85A-931C12494A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E717D-95A9-427A-9EC3-A6B845918E8C}" type="datetimeFigureOut">
              <a:rPr lang="ru-RU" smtClean="0"/>
              <a:pPr/>
              <a:t>27.10.2017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560A1-5AD0-4914-B85A-931C12494A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E717D-95A9-427A-9EC3-A6B845918E8C}" type="datetimeFigureOut">
              <a:rPr lang="ru-RU" smtClean="0"/>
              <a:pPr/>
              <a:t>27.10.2017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1560A1-5AD0-4914-B85A-931C12494A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E717D-95A9-427A-9EC3-A6B845918E8C}" type="datetimeFigureOut">
              <a:rPr lang="ru-RU" smtClean="0"/>
              <a:pPr/>
              <a:t>27.10.2017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1560A1-5AD0-4914-B85A-931C12494A9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1928802"/>
            <a:ext cx="8858280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Региональная общественная организация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«Ассоциация спортивного ориентирования Пермского края»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200" b="1" spc="50" dirty="0">
              <a:ln w="1143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200" b="1" spc="50" dirty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Отчетная конференция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Доклад </a:t>
            </a:r>
            <a:r>
              <a:rPr lang="ru-RU" sz="2800" b="1" spc="50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Президента </a:t>
            </a:r>
            <a:r>
              <a:rPr lang="ru-RU" sz="2800" b="1" spc="50" dirty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РОО «АСОПК»</a:t>
            </a:r>
            <a:br>
              <a:rPr lang="ru-RU" sz="2800" b="1" spc="50" dirty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</a:br>
            <a:r>
              <a:rPr lang="ru-RU" sz="2800" b="1" spc="50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А.Ф. </a:t>
            </a:r>
            <a:r>
              <a:rPr lang="ru-RU" sz="2800" b="1" spc="50" dirty="0" err="1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Нурисламова</a:t>
            </a:r>
            <a:r>
              <a:rPr lang="ru-RU" sz="2800" b="1" spc="50" dirty="0" smtClean="0">
                <a:ln w="1143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endParaRPr lang="ru-RU" sz="2800" b="1" spc="50" dirty="0">
              <a:ln w="1143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/>
            </a:r>
            <a:br>
              <a:rPr lang="ru-RU" sz="4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</a:br>
            <a:endParaRPr lang="ru-RU" sz="4200" dirty="0">
              <a:latin typeface="+mn-lt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43313" y="5643563"/>
            <a:ext cx="2143125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atin typeface="+mj-lt"/>
                <a:cs typeface="Arabic Transparent" pitchFamily="2" charset="-78"/>
              </a:rPr>
              <a:t>г.Пермь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latin typeface="+mj-lt"/>
                <a:cs typeface="Arabic Transparent" pitchFamily="2" charset="-78"/>
              </a:rPr>
              <a:t>2</a:t>
            </a:r>
            <a:r>
              <a:rPr lang="en-US" sz="2800" b="1" dirty="0" smtClean="0">
                <a:latin typeface="+mj-lt"/>
                <a:cs typeface="Arabic Transparent" pitchFamily="2" charset="-78"/>
              </a:rPr>
              <a:t>8</a:t>
            </a:r>
            <a:r>
              <a:rPr lang="ru-RU" sz="2800" b="1" dirty="0" smtClean="0">
                <a:latin typeface="+mj-lt"/>
                <a:cs typeface="Arabic Transparent" pitchFamily="2" charset="-78"/>
              </a:rPr>
              <a:t>.10.201</a:t>
            </a:r>
            <a:r>
              <a:rPr lang="en-US" sz="2800" b="1" dirty="0" smtClean="0">
                <a:latin typeface="+mj-lt"/>
                <a:cs typeface="Arabic Transparent" pitchFamily="2" charset="-78"/>
              </a:rPr>
              <a:t>7</a:t>
            </a:r>
            <a:endParaRPr lang="ru-RU" sz="2800" b="1" dirty="0">
              <a:latin typeface="+mj-lt"/>
              <a:cs typeface="Arabic Transparent" pitchFamily="2" charset="-78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2888" y="373606"/>
            <a:ext cx="7201012" cy="143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7202" y="344846"/>
            <a:ext cx="6772384" cy="134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1785926"/>
            <a:ext cx="9144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i="1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Чемпионат России среди студентов в Перми</a:t>
            </a:r>
            <a:endParaRPr lang="ru-RU" sz="2800" b="1" i="1" dirty="0">
              <a:ln w="3175"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C:\Users\Мария Кечкина\Pictures\презентация 2017\0_e1f3d_1c495d2e_orig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500438"/>
            <a:ext cx="2500330" cy="2768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C:\Users\Мария Кечкина\Pictures\презентация 2017\0_e1f6d_6e067609_or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357430"/>
            <a:ext cx="1992688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C:\Users\Мария Кечкина\Pictures\презентация 2017\0_e1f09_2abedd0a_or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28860" y="2500306"/>
            <a:ext cx="2500330" cy="1826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1" name="Picture 5" descr="C:\Users\Мария Кечкина\Pictures\презентация 2017\0_e1f2e_cbbddd1a_ori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29256" y="4909504"/>
            <a:ext cx="2790747" cy="1948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3" name="Picture 7" descr="C:\Users\Мария Кечкина\Pictures\презентация 2017\Logo-CHPKV-Perm-248x30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40283" y="4857760"/>
            <a:ext cx="1298744" cy="1571588"/>
          </a:xfrm>
          <a:prstGeom prst="rect">
            <a:avLst/>
          </a:prstGeom>
          <a:noFill/>
        </p:spPr>
      </p:pic>
      <p:pic>
        <p:nvPicPr>
          <p:cNvPr id="9224" name="Picture 8" descr="C:\Users\Мария Кечкина\Pictures\презентация 2017\0_e1f6b_9d1633a6_orig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628" y="2357430"/>
            <a:ext cx="183213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4326" y="316394"/>
            <a:ext cx="7058136" cy="1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1785926"/>
            <a:ext cx="914400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i="1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Присвоение почетного спортивного звания «Заслуженный тренер России» </a:t>
            </a:r>
            <a:r>
              <a:rPr lang="ru-RU" sz="3200" b="1" i="1" dirty="0" err="1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Неволину</a:t>
            </a:r>
            <a:r>
              <a:rPr lang="ru-RU" sz="3200" b="1" i="1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Ю.В.</a:t>
            </a:r>
            <a:endParaRPr lang="ru-RU" sz="3200" b="1" i="1" dirty="0">
              <a:ln w="3175"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4" name="Picture 4" descr="C:\Users\Мария Кечкина\Pictures\презентация 2017\zSzI1q9E79g.jpg"/>
          <p:cNvPicPr>
            <a:picLocks noChangeAspect="1" noChangeArrowheads="1"/>
          </p:cNvPicPr>
          <p:nvPr/>
        </p:nvPicPr>
        <p:blipFill>
          <a:blip r:embed="rId3" cstate="print"/>
          <a:srcRect t="23622" b="33366"/>
          <a:stretch>
            <a:fillRect/>
          </a:stretch>
        </p:blipFill>
        <p:spPr bwMode="auto">
          <a:xfrm>
            <a:off x="4143372" y="2786058"/>
            <a:ext cx="2928958" cy="2238370"/>
          </a:xfrm>
          <a:prstGeom prst="rect">
            <a:avLst/>
          </a:prstGeom>
          <a:noFill/>
        </p:spPr>
      </p:pic>
      <p:pic>
        <p:nvPicPr>
          <p:cNvPr id="10246" name="Picture 6" descr="C:\Users\Мария Кечкина\Pictures\презентация 2017\z-PLTW_bSiU.jpg"/>
          <p:cNvPicPr>
            <a:picLocks noChangeAspect="1" noChangeArrowheads="1"/>
          </p:cNvPicPr>
          <p:nvPr/>
        </p:nvPicPr>
        <p:blipFill>
          <a:blip r:embed="rId4"/>
          <a:srcRect l="7382" t="10187" r="56988"/>
          <a:stretch>
            <a:fillRect/>
          </a:stretch>
        </p:blipFill>
        <p:spPr bwMode="auto">
          <a:xfrm rot="-5400000">
            <a:off x="5133110" y="3439394"/>
            <a:ext cx="1443604" cy="4851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50" name="Picture 10" descr="C:\Users\Мария Кечкина\Pictures\nevolin-5-159x3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786" y="2786058"/>
            <a:ext cx="2000525" cy="3777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Мария Кечкина\Pictures\презентация 2017\53HAvTLCoyU.jpg"/>
          <p:cNvPicPr>
            <a:picLocks noChangeAspect="1" noChangeArrowheads="1"/>
          </p:cNvPicPr>
          <p:nvPr/>
        </p:nvPicPr>
        <p:blipFill>
          <a:blip r:embed="rId2" cstate="print"/>
          <a:srcRect t="22146" b="30856"/>
          <a:stretch>
            <a:fillRect/>
          </a:stretch>
        </p:blipFill>
        <p:spPr bwMode="auto">
          <a:xfrm>
            <a:off x="3214678" y="2643182"/>
            <a:ext cx="2696762" cy="2252873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5764" y="330620"/>
            <a:ext cx="6915260" cy="1377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1785926"/>
            <a:ext cx="9144000" cy="8925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i="1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Присвоение почетного спортивного звания </a:t>
            </a:r>
            <a:endParaRPr lang="ru-RU" sz="2400" b="1" i="1" dirty="0" smtClean="0">
              <a:ln w="3175"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400" b="1" i="1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i="1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Заслуженный мастер спорта России» </a:t>
            </a:r>
            <a:r>
              <a:rPr lang="ru-RU" sz="2800" b="1" i="1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Марии </a:t>
            </a:r>
            <a:r>
              <a:rPr lang="ru-RU" sz="2800" b="1" i="1" dirty="0" err="1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Кечкиной</a:t>
            </a:r>
            <a:endParaRPr lang="ru-RU" sz="2800" b="1" i="1" dirty="0">
              <a:ln w="3175"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7" name="Picture 3" descr="C:\Users\Мария Кечкина\Pictures\презентация 2017\5wNO97QzMnw.jpg"/>
          <p:cNvPicPr>
            <a:picLocks noChangeAspect="1" noChangeArrowheads="1"/>
          </p:cNvPicPr>
          <p:nvPr/>
        </p:nvPicPr>
        <p:blipFill>
          <a:blip r:embed="rId4" cstate="print"/>
          <a:srcRect t="24803" b="64813"/>
          <a:stretch>
            <a:fillRect/>
          </a:stretch>
        </p:blipFill>
        <p:spPr bwMode="auto">
          <a:xfrm>
            <a:off x="3214678" y="4786322"/>
            <a:ext cx="2643174" cy="487625"/>
          </a:xfrm>
          <a:prstGeom prst="rect">
            <a:avLst/>
          </a:prstGeom>
          <a:noFill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22047" y="2786058"/>
            <a:ext cx="2621953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9" name="Picture 5" descr="C:\Users\Мария Кечкина\Pictures\презентация 2017\6fx5E8ZRoC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2786058"/>
            <a:ext cx="2705614" cy="39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0" name="Picture 6" descr="C:\Users\Мария Кечкина\Pictures\презентация 2017\z-PLTW_bSiU.jpg"/>
          <p:cNvPicPr>
            <a:picLocks noChangeAspect="1" noChangeArrowheads="1"/>
          </p:cNvPicPr>
          <p:nvPr/>
        </p:nvPicPr>
        <p:blipFill>
          <a:blip r:embed="rId7"/>
          <a:srcRect l="41339" t="1550" r="15650" b="14838"/>
          <a:stretch>
            <a:fillRect/>
          </a:stretch>
        </p:blipFill>
        <p:spPr bwMode="auto">
          <a:xfrm rot="-5400000">
            <a:off x="3800249" y="4085984"/>
            <a:ext cx="1543503" cy="4000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5764" y="330620"/>
            <a:ext cx="6915260" cy="1377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1714488"/>
            <a:ext cx="9144000" cy="16312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i="1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Организация и проведение тренировочных </a:t>
            </a:r>
            <a:r>
              <a:rPr lang="ru-RU" sz="2400" b="1" i="1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мероприятий</a:t>
            </a:r>
            <a:endParaRPr lang="ru-RU" sz="2400" b="1" i="1" dirty="0" smtClean="0">
              <a:ln w="3175"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800" b="1" i="1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Чайковский</a:t>
            </a:r>
          </a:p>
          <a:p>
            <a:pPr algn="ctr">
              <a:defRPr/>
            </a:pPr>
            <a:r>
              <a:rPr lang="ru-RU" sz="2200" b="1" i="1" dirty="0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22 спортсмена и 2 тренера из Пермского края проводили подготовку </a:t>
            </a:r>
            <a:r>
              <a:rPr lang="ru-RU" sz="2200" b="1" i="1" dirty="0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i="1" dirty="0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к сезону 2017-2018</a:t>
            </a:r>
            <a:endParaRPr lang="ru-RU" sz="2200" b="1" i="1" dirty="0">
              <a:ln w="3175">
                <a:solidFill>
                  <a:schemeClr val="tx1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Мария Кечкина\Pictures\презентация 2017\LwZt28Fl7x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7562"/>
            <a:ext cx="5117115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3" name="Picture 5" descr="C:\Users\Мария Кечкина\Pictures\презентация 2017\nd5ZARCWySQ.jpg"/>
          <p:cNvPicPr>
            <a:picLocks noChangeAspect="1" noChangeArrowheads="1"/>
          </p:cNvPicPr>
          <p:nvPr/>
        </p:nvPicPr>
        <p:blipFill>
          <a:blip r:embed="rId4" cstate="print"/>
          <a:srcRect l="5758" r="8194"/>
          <a:stretch>
            <a:fillRect/>
          </a:stretch>
        </p:blipFill>
        <p:spPr bwMode="auto">
          <a:xfrm>
            <a:off x="5055393" y="3429000"/>
            <a:ext cx="2467097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4" name="Picture 6" descr="C:\Users\Мария Кечкина\Pictures\презентация 2017\h_Y6xgNiia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5382000"/>
            <a:ext cx="2730172" cy="147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2" name="Picture 4" descr="C:\Users\Мария Кечкина\Pictures\презентация 2017\kzhjtFhQs1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29520" y="3643314"/>
            <a:ext cx="1836333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4326" y="316394"/>
            <a:ext cx="7058136" cy="1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1714488"/>
            <a:ext cx="91440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600" b="1" i="1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Организация и проведение </a:t>
            </a:r>
            <a:r>
              <a:rPr lang="ru-RU" sz="2600" b="1" i="1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тренировочных </a:t>
            </a:r>
            <a:r>
              <a:rPr lang="ru-RU" sz="2600" b="1" i="1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мероприятий</a:t>
            </a:r>
            <a:endParaRPr lang="ru-RU" sz="2600" b="1" i="1" dirty="0">
              <a:ln w="3175"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800" b="1" i="1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Ижевск</a:t>
            </a:r>
          </a:p>
        </p:txBody>
      </p:sp>
      <p:pic>
        <p:nvPicPr>
          <p:cNvPr id="5" name="Рисунок 4" descr="ижевск1.jpg"/>
          <p:cNvPicPr>
            <a:picLocks noChangeAspect="1"/>
          </p:cNvPicPr>
          <p:nvPr/>
        </p:nvPicPr>
        <p:blipFill>
          <a:blip r:embed="rId3"/>
          <a:srcRect l="9154" t="26553" r="21555" b="8276"/>
          <a:stretch>
            <a:fillRect/>
          </a:stretch>
        </p:blipFill>
        <p:spPr>
          <a:xfrm>
            <a:off x="0" y="2928934"/>
            <a:ext cx="3682116" cy="2965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тр.jpg"/>
          <p:cNvPicPr>
            <a:picLocks noChangeAspect="1"/>
          </p:cNvPicPr>
          <p:nvPr/>
        </p:nvPicPr>
        <p:blipFill>
          <a:blip r:embed="rId4"/>
          <a:srcRect l="18898" t="18602" r="17323" b="4724"/>
          <a:stretch>
            <a:fillRect/>
          </a:stretch>
        </p:blipFill>
        <p:spPr>
          <a:xfrm>
            <a:off x="3571868" y="3714752"/>
            <a:ext cx="1885559" cy="3022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8" name="Picture 2" descr="C:\Users\Мария Кечкина\Pictures\презентация 2017\cnfFuYW-zo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59544" y="3071810"/>
            <a:ext cx="3784456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0078" y="373297"/>
            <a:ext cx="6486632" cy="1291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1714488"/>
            <a:ext cx="91440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600" b="1" i="1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Организация и проведение тренировочных </a:t>
            </a:r>
            <a:r>
              <a:rPr lang="ru-RU" sz="2600" b="1" i="1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мероприятий  </a:t>
            </a:r>
            <a:endParaRPr lang="ru-RU" sz="2600" b="1" i="1" dirty="0" smtClean="0">
              <a:ln w="3175"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800" b="1" i="1" dirty="0" err="1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Бельмекен</a:t>
            </a:r>
            <a:r>
              <a:rPr lang="ru-RU" sz="2800" b="1" i="1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Болгария</a:t>
            </a:r>
          </a:p>
        </p:txBody>
      </p:sp>
      <p:pic>
        <p:nvPicPr>
          <p:cNvPr id="13314" name="Picture 2" descr="C:\Users\Мария Кечкина\Pictures\презентация 2017\slISeANiJKU.jpg"/>
          <p:cNvPicPr>
            <a:picLocks noChangeAspect="1" noChangeArrowheads="1"/>
          </p:cNvPicPr>
          <p:nvPr/>
        </p:nvPicPr>
        <p:blipFill>
          <a:blip r:embed="rId3" cstate="print"/>
          <a:srcRect l="32628" r="13583" b="34383"/>
          <a:stretch>
            <a:fillRect/>
          </a:stretch>
        </p:blipFill>
        <p:spPr bwMode="auto">
          <a:xfrm>
            <a:off x="0" y="2714620"/>
            <a:ext cx="3143240" cy="21569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5" name="Picture 3" descr="C:\Users\Мария Кечкина\Pictures\презентация 2017\IjBOCSRHlv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3974" y="2714620"/>
            <a:ext cx="3810026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6" name="Picture 4" descr="C:\Users\Мария Кечкина\Pictures\презентация 2017\Ne4Q7yy_uJE.jpg"/>
          <p:cNvPicPr>
            <a:picLocks noChangeAspect="1" noChangeArrowheads="1"/>
          </p:cNvPicPr>
          <p:nvPr/>
        </p:nvPicPr>
        <p:blipFill>
          <a:blip r:embed="rId5" cstate="print"/>
          <a:srcRect l="11811" r="11811" b="10499"/>
          <a:stretch>
            <a:fillRect/>
          </a:stretch>
        </p:blipFill>
        <p:spPr bwMode="auto">
          <a:xfrm>
            <a:off x="0" y="4739099"/>
            <a:ext cx="3214678" cy="2118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7" name="Picture 5" descr="C:\Users\Мария Кечкина\Pictures\презентация 2017\wMIquk8Yzl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3974" y="4714860"/>
            <a:ext cx="3810025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бельмек.jpg"/>
          <p:cNvPicPr>
            <a:picLocks noChangeAspect="1"/>
          </p:cNvPicPr>
          <p:nvPr/>
        </p:nvPicPr>
        <p:blipFill>
          <a:blip r:embed="rId7"/>
          <a:srcRect l="26575" r="7382"/>
          <a:stretch>
            <a:fillRect/>
          </a:stretch>
        </p:blipFill>
        <p:spPr>
          <a:xfrm>
            <a:off x="3000364" y="3500438"/>
            <a:ext cx="2516285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1599" y="323816"/>
            <a:ext cx="6983590" cy="1390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1714488"/>
            <a:ext cx="91440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i="1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Открытые старты «</a:t>
            </a:r>
            <a:r>
              <a:rPr lang="ru-RU" sz="2800" b="1" i="1" dirty="0" err="1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О-Май</a:t>
            </a:r>
            <a:r>
              <a:rPr lang="ru-RU" sz="2800" b="1" i="1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2017»</a:t>
            </a:r>
          </a:p>
          <a:p>
            <a:pPr algn="ctr">
              <a:defRPr/>
            </a:pPr>
            <a:r>
              <a:rPr lang="ru-RU" sz="2800" b="1" i="1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от Натальи Томиловой и Владислава Киселева</a:t>
            </a:r>
          </a:p>
        </p:txBody>
      </p:sp>
      <p:pic>
        <p:nvPicPr>
          <p:cNvPr id="15362" name="Picture 2" descr="C:\Users\Мария Кечкина\Pictures\презентация 2017\u3GwfYGb5s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57562"/>
            <a:ext cx="2250297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3" name="Picture 3" descr="C:\Users\Мария Кечкина\Pictures\презентация 2017\mxyPhYFim6U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38744" y="2928934"/>
            <a:ext cx="3905256" cy="2928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5" name="Picture 5" descr="C:\Users\Мария Кечкина\Pictures\презентация 2017\XzhQydVpcr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71670" y="4572008"/>
            <a:ext cx="3357597" cy="2518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4" name="Picture 4" descr="C:\Users\Мария Кечкина\Pictures\trenir-start-kiselev-kopiy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28860" y="3000372"/>
            <a:ext cx="2676921" cy="17860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 descr="C:\Users\Мария Кечкина\Pictures\презентация 2017\0_e4c46_72c2b5b_orig.jpg"/>
          <p:cNvPicPr>
            <a:picLocks noChangeAspect="1" noChangeArrowheads="1"/>
          </p:cNvPicPr>
          <p:nvPr/>
        </p:nvPicPr>
        <p:blipFill>
          <a:blip r:embed="rId2" cstate="print">
            <a:lum bright="21000"/>
          </a:blip>
          <a:srcRect/>
          <a:stretch>
            <a:fillRect/>
          </a:stretch>
        </p:blipFill>
        <p:spPr bwMode="auto">
          <a:xfrm>
            <a:off x="6400733" y="4643446"/>
            <a:ext cx="2633536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5764" y="187768"/>
            <a:ext cx="6915260" cy="1377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8" name="Picture 4" descr="C:\Users\Мария Кечкина\Pictures\презентация 2017\0_e4d3d_5fdff146_or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8373" y="1321491"/>
            <a:ext cx="8150130" cy="33219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90" name="Picture 6" descr="C:\Users\Мария Кечкина\Pictures\презентация 2017\N_lVbKC7wqQ.jpg"/>
          <p:cNvPicPr>
            <a:picLocks noChangeAspect="1" noChangeArrowheads="1"/>
          </p:cNvPicPr>
          <p:nvPr/>
        </p:nvPicPr>
        <p:blipFill>
          <a:blip r:embed="rId5" cstate="print">
            <a:lum bright="29000"/>
          </a:blip>
          <a:srcRect/>
          <a:stretch>
            <a:fillRect/>
          </a:stretch>
        </p:blipFill>
        <p:spPr bwMode="auto">
          <a:xfrm>
            <a:off x="178711" y="4691243"/>
            <a:ext cx="2464464" cy="1644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785918" y="4757520"/>
            <a:ext cx="5072098" cy="1600438"/>
          </a:xfrm>
          <a:prstGeom prst="rect">
            <a:avLst/>
          </a:prstGeom>
          <a:noFill/>
          <a:ln w="0">
            <a:noFill/>
          </a:ln>
        </p:spPr>
        <p:txBody>
          <a:bodyPr wrap="square" lIns="324000" rtlCol="0">
            <a:spAutoFit/>
          </a:bodyPr>
          <a:lstStyle/>
          <a:p>
            <a:pPr algn="ctr"/>
            <a:r>
              <a:rPr lang="en-GB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XX</a:t>
            </a:r>
            <a:r>
              <a:rPr lang="en-US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Кубок</a:t>
            </a:r>
          </a:p>
          <a:p>
            <a:pPr algn="ctr"/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Пермского </a:t>
            </a:r>
            <a:r>
              <a:rPr lang="ru-RU" sz="32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края </a:t>
            </a:r>
          </a:p>
          <a:p>
            <a:pPr algn="ctr"/>
            <a:r>
              <a:rPr lang="ru-RU" sz="3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«ОСА 201</a:t>
            </a:r>
            <a:r>
              <a:rPr lang="en-US" sz="3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3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4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Я\Рабочий стол\ФСО ПК отчетная\Доклад Президента ФСО\09-5.jpg"/>
          <p:cNvPicPr>
            <a:picLocks noChangeAspect="1" noChangeArrowheads="1"/>
          </p:cNvPicPr>
          <p:nvPr/>
        </p:nvPicPr>
        <p:blipFill>
          <a:blip r:embed="rId3">
            <a:lum bright="20000" contrast="-20000"/>
          </a:blip>
          <a:srcRect b="22916"/>
          <a:stretch>
            <a:fillRect/>
          </a:stretch>
        </p:blipFill>
        <p:spPr bwMode="auto">
          <a:xfrm>
            <a:off x="0" y="1571625"/>
            <a:ext cx="91440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Box 6"/>
          <p:cNvSpPr txBox="1">
            <a:spLocks noChangeArrowheads="1"/>
          </p:cNvSpPr>
          <p:nvPr/>
        </p:nvSpPr>
        <p:spPr bwMode="auto">
          <a:xfrm>
            <a:off x="1285875" y="2357438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Franklin Gothic Boo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714489"/>
            <a:ext cx="9144000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Календарь спортивных мероприятий РОО «АСОПК» </a:t>
            </a:r>
            <a:r>
              <a:rPr lang="ru-RU" sz="2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исполнен полностью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85750" y="3143250"/>
            <a:ext cx="6125716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2017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году:</a:t>
            </a:r>
          </a:p>
          <a:p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— 30 </a:t>
            </a: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стартов календаря Пермского края</a:t>
            </a:r>
          </a:p>
          <a:p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— 20 </a:t>
            </a: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стартов российского календаря</a:t>
            </a:r>
          </a:p>
          <a:p>
            <a:r>
              <a:rPr lang="ru-RU" sz="2500" b="1" dirty="0" smtClean="0">
                <a:latin typeface="Times New Roman" pitchFamily="18" charset="0"/>
                <a:cs typeface="Times New Roman" pitchFamily="18" charset="0"/>
              </a:rPr>
              <a:t>— 9 </a:t>
            </a:r>
            <a:r>
              <a:rPr lang="ru-RU" sz="2500" b="1" dirty="0">
                <a:latin typeface="Times New Roman" pitchFamily="18" charset="0"/>
                <a:cs typeface="Times New Roman" pitchFamily="18" charset="0"/>
              </a:rPr>
              <a:t>открытых стартов</a:t>
            </a:r>
          </a:p>
          <a:p>
            <a:r>
              <a:rPr lang="ru-RU" sz="2500" b="1" i="1" dirty="0">
                <a:latin typeface="Times New Roman" pitchFamily="18" charset="0"/>
                <a:cs typeface="Times New Roman" pitchFamily="18" charset="0"/>
              </a:rPr>
              <a:t>Итого: </a:t>
            </a:r>
            <a: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  <a:t>59 </a:t>
            </a:r>
            <a:r>
              <a:rPr lang="ru-RU" sz="2500" b="1" i="1" dirty="0">
                <a:latin typeface="Times New Roman" pitchFamily="18" charset="0"/>
                <a:cs typeface="Times New Roman" pitchFamily="18" charset="0"/>
              </a:rPr>
              <a:t>стартов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174122"/>
            <a:ext cx="7286676" cy="1468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4326" y="316394"/>
            <a:ext cx="7058136" cy="1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1714488"/>
            <a:ext cx="91440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i="1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Семинар подготовки спортивных </a:t>
            </a:r>
            <a:r>
              <a:rPr lang="ru-RU" sz="2800" b="1" i="1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судей</a:t>
            </a:r>
          </a:p>
          <a:p>
            <a:pPr algn="ctr">
              <a:defRPr/>
            </a:pPr>
            <a:r>
              <a:rPr lang="ru-RU" sz="2800" b="1" i="1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Всероссийской </a:t>
            </a:r>
            <a:r>
              <a:rPr lang="ru-RU" sz="2800" b="1" i="1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категории</a:t>
            </a:r>
          </a:p>
        </p:txBody>
      </p:sp>
      <p:pic>
        <p:nvPicPr>
          <p:cNvPr id="17411" name="Picture 3" descr="C:\Users\Мария Кечкина\Pictures\презентация 2017\0_e1f2e_cbbddd1a_or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4712" y="2714620"/>
            <a:ext cx="3609288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2" name="Picture 4" descr="C:\Users\Мария Кечкина\Pictures\презентация 2017\tJ7Ln4gQFzw.jpg"/>
          <p:cNvPicPr>
            <a:picLocks noChangeAspect="1" noChangeArrowheads="1"/>
          </p:cNvPicPr>
          <p:nvPr/>
        </p:nvPicPr>
        <p:blipFill>
          <a:blip r:embed="rId4" cstate="print"/>
          <a:srcRect r="42343"/>
          <a:stretch>
            <a:fillRect/>
          </a:stretch>
        </p:blipFill>
        <p:spPr bwMode="auto">
          <a:xfrm>
            <a:off x="3643306" y="2714620"/>
            <a:ext cx="1937219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0" y="5214950"/>
            <a:ext cx="9144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В рамках программы 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VIII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зимней Спартакиады учащихся России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Чемпионата России среди студентов был проведен семинар подготовки спортивных судей. 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семи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857496"/>
            <a:ext cx="3689724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Box 4"/>
          <p:cNvSpPr txBox="1">
            <a:spLocks noChangeArrowheads="1"/>
          </p:cNvSpPr>
          <p:nvPr/>
        </p:nvSpPr>
        <p:spPr bwMode="auto">
          <a:xfrm>
            <a:off x="0" y="1714500"/>
            <a:ext cx="9144000" cy="204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900" b="1" i="1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Спортивное ориентирование на лыжах</a:t>
            </a:r>
            <a:endParaRPr lang="ru-RU" sz="2000" b="1" i="1" dirty="0">
              <a:ln w="3175">
                <a:solidFill>
                  <a:schemeClr val="tx1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2500" b="1" i="1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b="1" i="1" dirty="0">
                <a:latin typeface="Times New Roman" pitchFamily="18" charset="0"/>
                <a:cs typeface="Times New Roman" pitchFamily="18" charset="0"/>
              </a:rPr>
              <a:t>человек представляли наш край в составах сборной России: </a:t>
            </a:r>
            <a:r>
              <a:rPr lang="ru-RU" sz="2100" i="1" dirty="0">
                <a:latin typeface="Times New Roman" pitchFamily="18" charset="0"/>
                <a:cs typeface="Times New Roman" pitchFamily="18" charset="0"/>
              </a:rPr>
              <a:t>Эдуард Хренников, Татьяна Оборина, Мария Кечкина, Ксения Третьякова, Владимир Игнатов, Анастасия </a:t>
            </a:r>
            <a:r>
              <a:rPr lang="ru-RU" sz="2100" i="1" dirty="0" err="1">
                <a:latin typeface="Times New Roman" pitchFamily="18" charset="0"/>
                <a:cs typeface="Times New Roman" pitchFamily="18" charset="0"/>
              </a:rPr>
              <a:t>Сопова</a:t>
            </a:r>
            <a:r>
              <a:rPr lang="ru-RU" sz="2100" i="1" dirty="0">
                <a:latin typeface="Times New Roman" pitchFamily="18" charset="0"/>
                <a:cs typeface="Times New Roman" pitchFamily="18" charset="0"/>
              </a:rPr>
              <a:t>, Нина Куклина, Владислав Киселев , Александр </a:t>
            </a:r>
            <a:r>
              <a:rPr lang="ru-RU" sz="2100" i="1" dirty="0" smtClean="0">
                <a:latin typeface="Times New Roman" pitchFamily="18" charset="0"/>
                <a:cs typeface="Times New Roman" pitchFamily="18" charset="0"/>
              </a:rPr>
              <a:t>Павленко, </a:t>
            </a:r>
            <a:r>
              <a:rPr lang="ru-RU" sz="2100" i="1" dirty="0">
                <a:latin typeface="Times New Roman" pitchFamily="18" charset="0"/>
                <a:cs typeface="Times New Roman" pitchFamily="18" charset="0"/>
              </a:rPr>
              <a:t>Николай </a:t>
            </a:r>
            <a:r>
              <a:rPr lang="ru-RU" sz="2100" i="1" dirty="0" smtClean="0">
                <a:latin typeface="Times New Roman" pitchFamily="18" charset="0"/>
                <a:cs typeface="Times New Roman" pitchFamily="18" charset="0"/>
              </a:rPr>
              <a:t>Власов и Варвара Ермолаева</a:t>
            </a:r>
            <a:endParaRPr lang="ru-RU" sz="21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2888" y="302168"/>
            <a:ext cx="7201012" cy="143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06" name="Picture 58" descr="C:\Users\Мария Кечкина\Pictures\презентация 2017\lMpL_3innW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85784" y="3714752"/>
            <a:ext cx="5357818" cy="30137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07" name="Picture 59"/>
          <p:cNvPicPr>
            <a:picLocks noChangeAspect="1" noChangeArrowheads="1"/>
          </p:cNvPicPr>
          <p:nvPr/>
        </p:nvPicPr>
        <p:blipFill>
          <a:blip r:embed="rId5" cstate="print"/>
          <a:srcRect l="17495" r="6644"/>
          <a:stretch>
            <a:fillRect/>
          </a:stretch>
        </p:blipFill>
        <p:spPr bwMode="auto">
          <a:xfrm>
            <a:off x="4643406" y="3714752"/>
            <a:ext cx="4500594" cy="3337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Мария Кечкина\Pictures\презентация 2017\категория.jpg"/>
          <p:cNvPicPr>
            <a:picLocks noChangeAspect="1" noChangeArrowheads="1"/>
          </p:cNvPicPr>
          <p:nvPr/>
        </p:nvPicPr>
        <p:blipFill>
          <a:blip r:embed="rId2"/>
          <a:srcRect l="4199" t="2657" r="3675" b="58612"/>
          <a:stretch>
            <a:fillRect/>
          </a:stretch>
        </p:blipFill>
        <p:spPr bwMode="auto">
          <a:xfrm>
            <a:off x="571472" y="2643182"/>
            <a:ext cx="3536450" cy="2643206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85764" y="330620"/>
            <a:ext cx="6915260" cy="1377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1714488"/>
            <a:ext cx="91440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i="1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Присвоение квалификационной категории «Спортивный судья всероссийской категории»</a:t>
            </a:r>
          </a:p>
        </p:txBody>
      </p:sp>
      <p:pic>
        <p:nvPicPr>
          <p:cNvPr id="18435" name="Picture 3" descr="C:\Users\Мария Кечкина\Pictures\презентация 2017\категория1.jpg"/>
          <p:cNvPicPr>
            <a:picLocks noChangeAspect="1" noChangeArrowheads="1"/>
          </p:cNvPicPr>
          <p:nvPr/>
        </p:nvPicPr>
        <p:blipFill>
          <a:blip r:embed="rId4"/>
          <a:srcRect l="2887" t="10187" r="2887" b="70423"/>
          <a:stretch>
            <a:fillRect/>
          </a:stretch>
        </p:blipFill>
        <p:spPr bwMode="auto">
          <a:xfrm>
            <a:off x="500034" y="5214950"/>
            <a:ext cx="4000496" cy="1463528"/>
          </a:xfrm>
          <a:prstGeom prst="rect">
            <a:avLst/>
          </a:prstGeom>
          <a:noFill/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857752" y="3429000"/>
            <a:ext cx="400052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Новиков А.В. </a:t>
            </a:r>
          </a:p>
          <a:p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Федоров С.П. </a:t>
            </a:r>
          </a:p>
          <a:p>
            <a:r>
              <a:rPr lang="ru-RU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Несынов</a:t>
            </a: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С.С. </a:t>
            </a:r>
          </a:p>
          <a:p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Прохоров А.Г.</a:t>
            </a:r>
            <a:endParaRPr lang="ru-RU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2888" y="142852"/>
            <a:ext cx="7201012" cy="143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8" name="Picture 2" descr="C:\Users\Мария Кечкина\Desktop\10_Сосновый бор_Переезд_Гайва_Курья_Пролетарка.jpg"/>
          <p:cNvPicPr>
            <a:picLocks noChangeAspect="1" noChangeArrowheads="1"/>
          </p:cNvPicPr>
          <p:nvPr/>
        </p:nvPicPr>
        <p:blipFill>
          <a:blip r:embed="rId3" cstate="print"/>
          <a:srcRect l="5331" r="8739"/>
          <a:stretch>
            <a:fillRect/>
          </a:stretch>
        </p:blipFill>
        <p:spPr bwMode="auto">
          <a:xfrm>
            <a:off x="4000496" y="1643050"/>
            <a:ext cx="4857752" cy="502753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57158" y="1928802"/>
            <a:ext cx="4143372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200" b="1" i="1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Создание картографического материала </a:t>
            </a:r>
          </a:p>
          <a:p>
            <a:pPr algn="ctr">
              <a:defRPr/>
            </a:pPr>
            <a:r>
              <a:rPr lang="ru-RU" sz="3200" b="1" i="1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Пермском крае:</a:t>
            </a:r>
          </a:p>
          <a:p>
            <a:pPr algn="ctr">
              <a:defRPr/>
            </a:pPr>
            <a:endParaRPr lang="ru-RU" sz="3200" b="1" i="1" dirty="0">
              <a:ln w="3175"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AutoNum type="arabicPeriod"/>
              <a:defRPr/>
            </a:pPr>
            <a:r>
              <a:rPr lang="ru-RU" sz="2200" b="1" i="1" dirty="0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Сосновый бор 4,7 км2</a:t>
            </a:r>
            <a:endParaRPr lang="ru-RU" sz="2200" b="1" i="1" dirty="0">
              <a:ln w="3175">
                <a:solidFill>
                  <a:schemeClr val="tx1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AutoNum type="arabicPeriod"/>
              <a:defRPr/>
            </a:pPr>
            <a:r>
              <a:rPr lang="ru-RU" sz="2200" b="1" i="1" dirty="0" err="1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Рионская</a:t>
            </a:r>
            <a:r>
              <a:rPr lang="ru-RU" sz="2200" b="1" i="1" dirty="0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 2 км2</a:t>
            </a:r>
            <a:endParaRPr lang="ru-RU" sz="2200" b="1" i="1" dirty="0">
              <a:ln w="3175">
                <a:solidFill>
                  <a:schemeClr val="tx1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defRPr/>
            </a:pPr>
            <a:r>
              <a:rPr lang="ru-RU" sz="2200" b="1" i="1" dirty="0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ИТОГО</a:t>
            </a:r>
            <a:r>
              <a:rPr lang="ru-RU" sz="2200" b="1" i="1" dirty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200" b="1" i="1" dirty="0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6,7 км2</a:t>
            </a:r>
          </a:p>
          <a:p>
            <a:pPr marL="457200" indent="-457200">
              <a:defRPr/>
            </a:pPr>
            <a:endParaRPr lang="ru-RU" sz="2200" b="1" i="1" dirty="0">
              <a:ln w="3175">
                <a:solidFill>
                  <a:schemeClr val="tx1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defRPr/>
            </a:pPr>
            <a:r>
              <a:rPr lang="ru-RU" sz="1600" i="1" dirty="0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Финансовая поддержка Игоря </a:t>
            </a:r>
            <a:r>
              <a:rPr lang="ru-RU" sz="1600" i="1" dirty="0" err="1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Сбитнева</a:t>
            </a:r>
            <a:endParaRPr lang="ru-RU" sz="1600" i="1" dirty="0" smtClean="0">
              <a:ln w="3175">
                <a:solidFill>
                  <a:schemeClr val="tx1"/>
                </a:solidFill>
              </a:ln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defRPr/>
            </a:pPr>
            <a:r>
              <a:rPr lang="ru-RU" sz="1600" i="1" dirty="0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Народная карта </a:t>
            </a:r>
            <a:r>
              <a:rPr lang="ru-RU" sz="1600" i="1" dirty="0" err="1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О-Соратников</a:t>
            </a:r>
            <a:r>
              <a:rPr lang="ru-RU" sz="1600" i="1" dirty="0" smtClean="0">
                <a:ln w="3175">
                  <a:solidFill>
                    <a:schemeClr val="tx1"/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i="1" dirty="0">
              <a:ln w="3175">
                <a:solidFill>
                  <a:schemeClr val="tx1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7202" y="344845"/>
            <a:ext cx="6772384" cy="1348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1785926"/>
            <a:ext cx="9144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i="1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Материально-техническое обеспечение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0" y="5857892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Благотворительность от Константина Кузнецова </a:t>
            </a:r>
          </a:p>
          <a:p>
            <a:pPr algn="ctr"/>
            <a:r>
              <a:rPr lang="ru-RU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Бесконтактная отметка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</a:t>
            </a:r>
            <a:endParaRPr lang="ru-RU" sz="2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2" name="Picture 2" descr="C:\Users\Мария Кечкина\Pictures\презентация 2017\cbca5d661ab68295f9099076293902f8c29ba9f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2714620"/>
            <a:ext cx="2795590" cy="2795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3" name="Picture 3" descr="C:\Users\Мария Кечкина\Pictures\презентация 2017\8BaeQ1fbD-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2500306"/>
            <a:ext cx="2303876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4" name="Picture 4" descr="C:\Users\Мария Кечкина\Pictures\презентация 2017\6545cacf0c7c172e62eb03c4d3d79085599694b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14612" y="3000372"/>
            <a:ext cx="3214710" cy="20813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2888" y="302168"/>
            <a:ext cx="7201012" cy="1433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857224" y="6072206"/>
            <a:ext cx="7715272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  <a:t>Благотворительность от Игоря </a:t>
            </a:r>
            <a:r>
              <a:rPr lang="ru-RU" sz="2700" b="1" i="1" dirty="0" err="1" smtClean="0">
                <a:latin typeface="Times New Roman" pitchFamily="18" charset="0"/>
                <a:cs typeface="Times New Roman" pitchFamily="18" charset="0"/>
              </a:rPr>
              <a:t>Сбитнева</a:t>
            </a:r>
            <a:r>
              <a:rPr lang="ru-RU" sz="27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7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Picture 3" descr="C:\Users\Мария Кечкина\Pictures\Газель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2357430"/>
            <a:ext cx="4823347" cy="358261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0" y="1785926"/>
            <a:ext cx="9144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i="1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Материально-техническое обеспечение</a:t>
            </a:r>
          </a:p>
        </p:txBody>
      </p:sp>
      <p:pic>
        <p:nvPicPr>
          <p:cNvPr id="21509" name="Picture 5" descr="C:\Users\Мария Кечкина\Pictures\презентация 2017\zaTyUgd7174.jpg"/>
          <p:cNvPicPr>
            <a:picLocks noChangeAspect="1" noChangeArrowheads="1"/>
          </p:cNvPicPr>
          <p:nvPr/>
        </p:nvPicPr>
        <p:blipFill>
          <a:blip r:embed="rId4" cstate="print"/>
          <a:srcRect l="21785" t="17421" r="3937" b="9596"/>
          <a:stretch>
            <a:fillRect/>
          </a:stretch>
        </p:blipFill>
        <p:spPr bwMode="auto">
          <a:xfrm>
            <a:off x="857224" y="2357430"/>
            <a:ext cx="2085697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8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Мария Кечкина\Pictures\презентация 2017\dsc_0941.jpg"/>
          <p:cNvPicPr>
            <a:picLocks noChangeAspect="1" noChangeArrowheads="1"/>
          </p:cNvPicPr>
          <p:nvPr/>
        </p:nvPicPr>
        <p:blipFill>
          <a:blip r:embed="rId2">
            <a:lum bright="45000"/>
          </a:blip>
          <a:srcRect/>
          <a:stretch>
            <a:fillRect/>
          </a:stretch>
        </p:blipFill>
        <p:spPr bwMode="auto">
          <a:xfrm>
            <a:off x="-18936" y="214291"/>
            <a:ext cx="9162936" cy="607044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14282" y="500042"/>
            <a:ext cx="91440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ДО ВСТРЕЧИ В </a:t>
            </a:r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2018!</a:t>
            </a:r>
            <a:endParaRPr lang="ru-RU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5764" y="330620"/>
            <a:ext cx="6915260" cy="1377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14375" y="1643063"/>
            <a:ext cx="759938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Спортивное ориентирование на </a:t>
            </a:r>
            <a:r>
              <a:rPr lang="ru-RU" sz="3200" b="1" i="1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лыжах</a:t>
            </a:r>
            <a:endParaRPr lang="ru-RU" sz="3200" b="1" i="1" dirty="0">
              <a:ln w="3175"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Чемпионат </a:t>
            </a:r>
            <a:r>
              <a:rPr lang="ru-RU" sz="3200" b="1" i="1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Европы в Финляндии</a:t>
            </a:r>
            <a:endParaRPr lang="ru-RU" sz="3200" b="1" i="1" dirty="0">
              <a:ln w="3175"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Мария Кечкина\Pictures\презентация 2017\1212305_6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2714620"/>
            <a:ext cx="2857500" cy="1990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C:\Users\Мария Кечкина\Pictures\презентация 2017\1214754_60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4429132"/>
            <a:ext cx="2761824" cy="20621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Мария Кечкина\Pictures\презентация 2017\cism2017_260217_13465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2714620"/>
            <a:ext cx="3143240" cy="1937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42844" y="4786322"/>
            <a:ext cx="285752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Мария Кечкина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серебро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и бронза в индивидуальных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гонках и серебро в спринтерской эстафете!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000364" y="3000372"/>
            <a:ext cx="30003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Эдуард </a:t>
            </a:r>
            <a:r>
              <a:rPr lang="ru-RU" sz="2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Хренников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серебро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дисциплине трехэтапная эстафета!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143636" y="4714884"/>
            <a:ext cx="271464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Татьяна Оборина</a:t>
            </a:r>
          </a:p>
          <a:p>
            <a:pPr algn="ctr"/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0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бронза </a:t>
            </a:r>
            <a:r>
              <a:rPr lang="ru-RU" sz="2000" b="1" i="1" dirty="0">
                <a:latin typeface="Times New Roman" pitchFamily="18" charset="0"/>
                <a:cs typeface="Times New Roman" pitchFamily="18" charset="0"/>
              </a:rPr>
              <a:t>в дисциплине </a:t>
            </a:r>
            <a:r>
              <a:rPr lang="ru-RU" sz="2000" b="1" i="1" dirty="0" smtClean="0">
                <a:latin typeface="Times New Roman" pitchFamily="18" charset="0"/>
                <a:cs typeface="Times New Roman" pitchFamily="18" charset="0"/>
              </a:rPr>
              <a:t>трехэтапная эстафета!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85764" y="187768"/>
            <a:ext cx="6915260" cy="1377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1643050"/>
            <a:ext cx="914400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i="1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Andalus" pitchFamily="2" charset="-78"/>
              </a:rPr>
              <a:t>Спортивное ориентирование на </a:t>
            </a:r>
            <a:r>
              <a:rPr lang="ru-RU" sz="3000" b="1" i="1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Andalus" pitchFamily="2" charset="-78"/>
              </a:rPr>
              <a:t>лыжах</a:t>
            </a:r>
            <a:endParaRPr lang="ru-RU" sz="3000" b="1" i="1" dirty="0">
              <a:ln w="3175"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Andalus" pitchFamily="2" charset="-7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i="1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Andalus" pitchFamily="2" charset="-78"/>
              </a:rPr>
              <a:t>Первенство мира среди </a:t>
            </a:r>
            <a:r>
              <a:rPr lang="ru-RU" sz="3000" b="1" i="1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Andalus" pitchFamily="2" charset="-78"/>
              </a:rPr>
              <a:t>юниоров в Финляндии</a:t>
            </a:r>
            <a:endParaRPr lang="ru-RU" sz="3000" b="1" i="1" dirty="0">
              <a:ln w="3175"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Andalus" pitchFamily="2" charset="-78"/>
            </a:endParaRPr>
          </a:p>
        </p:txBody>
      </p:sp>
      <p:pic>
        <p:nvPicPr>
          <p:cNvPr id="6146" name="Picture 2" descr="C:\Users\Мария Кечкина\Pictures\презентация 2017\P336KaVmUZ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2857497"/>
            <a:ext cx="3500462" cy="2331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 descr="C:\Users\Мария Кечкина\Pictures\презентация 2017\Screenshot_20171022-160548.png"/>
          <p:cNvPicPr>
            <a:picLocks noChangeAspect="1" noChangeArrowheads="1"/>
          </p:cNvPicPr>
          <p:nvPr/>
        </p:nvPicPr>
        <p:blipFill>
          <a:blip r:embed="rId4" cstate="print"/>
          <a:srcRect t="25098" b="16240"/>
          <a:stretch>
            <a:fillRect/>
          </a:stretch>
        </p:blipFill>
        <p:spPr bwMode="auto">
          <a:xfrm>
            <a:off x="214282" y="2714620"/>
            <a:ext cx="2430000" cy="2534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пав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5074" y="2786058"/>
            <a:ext cx="2714612" cy="2527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000364" y="5572140"/>
            <a:ext cx="278605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Нина Куклина </a:t>
            </a:r>
            <a:endParaRPr lang="ru-RU" sz="22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серебряная медаль 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</a:br>
            <a:endParaRPr lang="ru-RU" sz="2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2400" y="5581650"/>
            <a:ext cx="27860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Владислав Киселев </a:t>
            </a:r>
          </a:p>
          <a:p>
            <a:pPr algn="ctr"/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4 золотых медали</a:t>
            </a:r>
            <a:endParaRPr lang="ru-RU" sz="22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000760" y="5572140"/>
            <a:ext cx="3000396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Александр Павленко </a:t>
            </a:r>
            <a:endParaRPr lang="ru-RU" sz="2200" b="1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200" b="1" i="1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золотая</a:t>
            </a:r>
            <a:b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серебряных медали</a:t>
            </a:r>
            <a:endParaRPr lang="ru-RU" sz="22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8640" y="359071"/>
            <a:ext cx="6629508" cy="132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1714488"/>
            <a:ext cx="91440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Andalus" pitchFamily="2" charset="-78"/>
              </a:rPr>
              <a:t>Чемпионат мира в Красноярске</a:t>
            </a:r>
            <a:endParaRPr lang="ru-RU" sz="3600" b="1" i="1" dirty="0">
              <a:ln w="3175"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Andalus" pitchFamily="2" charset="-78"/>
            </a:endParaRPr>
          </a:p>
        </p:txBody>
      </p:sp>
      <p:pic>
        <p:nvPicPr>
          <p:cNvPr id="5127" name="Picture 7" descr="C:\Users\Мария Кечкина\Pictures\презентация 2017\dsc_0305_1.jpg"/>
          <p:cNvPicPr>
            <a:picLocks noChangeAspect="1" noChangeArrowheads="1"/>
          </p:cNvPicPr>
          <p:nvPr/>
        </p:nvPicPr>
        <p:blipFill>
          <a:blip r:embed="rId3" cstate="print"/>
          <a:srcRect l="8858" t="13371" r="8858"/>
          <a:stretch>
            <a:fillRect/>
          </a:stretch>
        </p:blipFill>
        <p:spPr bwMode="auto">
          <a:xfrm>
            <a:off x="5572132" y="3929066"/>
            <a:ext cx="3420369" cy="2385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8" name="Picture 8" descr="C:\Users\Мария Кечкина\Pictures\презентация 2017\dsc_1081.jpg"/>
          <p:cNvPicPr>
            <a:picLocks noChangeAspect="1" noChangeArrowheads="1"/>
          </p:cNvPicPr>
          <p:nvPr/>
        </p:nvPicPr>
        <p:blipFill>
          <a:blip r:embed="rId4"/>
          <a:srcRect l="13287" t="8691" r="4429"/>
          <a:stretch>
            <a:fillRect/>
          </a:stretch>
        </p:blipFill>
        <p:spPr bwMode="auto">
          <a:xfrm>
            <a:off x="-1" y="2428868"/>
            <a:ext cx="5344501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9" name="Picture 9" descr="C:\Users\Мария Кечкина\Pictures\презентация 2017\123-1-768x49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99" y="2357430"/>
            <a:ext cx="2500330" cy="16115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8640" y="359071"/>
            <a:ext cx="6629508" cy="132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1714488"/>
            <a:ext cx="9144000" cy="11079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i="1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Andalus" pitchFamily="2" charset="-78"/>
              </a:rPr>
              <a:t>Спортивное ориентирование на </a:t>
            </a:r>
            <a:r>
              <a:rPr lang="ru-RU" sz="3000" b="1" i="1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Andalus" pitchFamily="2" charset="-78"/>
              </a:rPr>
              <a:t>лыжах</a:t>
            </a:r>
            <a:endParaRPr lang="ru-RU" sz="3000" b="1" i="1" dirty="0">
              <a:ln w="3175"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Andalus" pitchFamily="2" charset="-7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Andalus" pitchFamily="2" charset="-78"/>
              </a:rPr>
              <a:t>Чемпионат мира в Красноярске</a:t>
            </a:r>
            <a:endParaRPr lang="ru-RU" sz="3600" b="1" i="1" dirty="0">
              <a:ln w="3175"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Andalus" pitchFamily="2" charset="-78"/>
            </a:endParaRPr>
          </a:p>
        </p:txBody>
      </p:sp>
      <p:pic>
        <p:nvPicPr>
          <p:cNvPr id="4099" name="Picture 3" descr="C:\Users\Мария Кечкина\Pictures\презентация 2017\DCTQqT7DCnM.jpg"/>
          <p:cNvPicPr>
            <a:picLocks noChangeAspect="1" noChangeArrowheads="1"/>
          </p:cNvPicPr>
          <p:nvPr/>
        </p:nvPicPr>
        <p:blipFill>
          <a:blip r:embed="rId3"/>
          <a:srcRect l="10396" r="6931"/>
          <a:stretch>
            <a:fillRect/>
          </a:stretch>
        </p:blipFill>
        <p:spPr bwMode="auto">
          <a:xfrm>
            <a:off x="0" y="3143248"/>
            <a:ext cx="3231099" cy="2603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Users\Мария Кечкина\Pictures\презентация 2017\123-1-768x49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14744" y="5200415"/>
            <a:ext cx="2571768" cy="1657585"/>
          </a:xfrm>
          <a:prstGeom prst="rect">
            <a:avLst/>
          </a:prstGeom>
          <a:noFill/>
        </p:spPr>
      </p:pic>
      <p:pic>
        <p:nvPicPr>
          <p:cNvPr id="4101" name="Picture 5" descr="C:\Users\Мария Кечкина\Pictures\презентация 2017\1021489131259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768" y="2786058"/>
            <a:ext cx="1847850" cy="317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3214678" y="3286124"/>
            <a:ext cx="4000500" cy="2015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5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Кечкина </a:t>
            </a:r>
            <a:r>
              <a:rPr lang="ru-RU" sz="25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Мария - </a:t>
            </a:r>
            <a:endParaRPr lang="ru-RU" sz="25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b="1" i="1" dirty="0">
                <a:latin typeface="Times New Roman" pitchFamily="18" charset="0"/>
                <a:cs typeface="Times New Roman" pitchFamily="18" charset="0"/>
              </a:rPr>
              <a:t>1 место </a:t>
            </a:r>
            <a:r>
              <a:rPr lang="ru-RU" sz="2100" b="1" i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100" b="1" i="1" dirty="0" smtClean="0">
                <a:latin typeface="Times New Roman" pitchFamily="18" charset="0"/>
                <a:cs typeface="Times New Roman" pitchFamily="18" charset="0"/>
              </a:rPr>
              <a:t>дисциплине ЛОНГ</a:t>
            </a:r>
          </a:p>
          <a:p>
            <a:endParaRPr lang="ru-RU" sz="2500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5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Оборина </a:t>
            </a:r>
            <a:r>
              <a:rPr lang="ru-RU" sz="25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Татьяна</a:t>
            </a:r>
            <a:r>
              <a:rPr lang="ru-RU" sz="2100" b="1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1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r>
              <a:rPr lang="ru-RU" sz="2500" b="1" i="1" dirty="0" smtClean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2500" b="1" i="1" dirty="0">
                <a:latin typeface="Times New Roman" pitchFamily="18" charset="0"/>
                <a:cs typeface="Times New Roman" pitchFamily="18" charset="0"/>
              </a:rPr>
              <a:t>место </a:t>
            </a:r>
            <a:r>
              <a:rPr lang="ru-RU" sz="2100" b="1" i="1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100" b="1" i="1" dirty="0" smtClean="0">
                <a:latin typeface="Times New Roman" pitchFamily="18" charset="0"/>
                <a:cs typeface="Times New Roman" pitchFamily="18" charset="0"/>
              </a:rPr>
              <a:t> дисциплине ЛОНГ</a:t>
            </a:r>
            <a:endParaRPr lang="ru-RU" sz="21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8640" y="359071"/>
            <a:ext cx="6629508" cy="132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1643050"/>
            <a:ext cx="914400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000" b="1" i="1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Andalus" pitchFamily="2" charset="-78"/>
              </a:rPr>
              <a:t>Спортивное ориентирование на </a:t>
            </a:r>
            <a:r>
              <a:rPr lang="ru-RU" sz="3000" b="1" i="1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Andalus" pitchFamily="2" charset="-78"/>
              </a:rPr>
              <a:t>лыжах</a:t>
            </a:r>
            <a:endParaRPr lang="ru-RU" sz="3000" b="1" i="1" dirty="0">
              <a:ln w="3175"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Andalus" pitchFamily="2" charset="-78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000" b="1" i="1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Andalus" pitchFamily="2" charset="-78"/>
              </a:rPr>
              <a:t>III </a:t>
            </a:r>
            <a:r>
              <a:rPr lang="ru-RU" sz="3000" b="1" i="1" dirty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Andalus" pitchFamily="2" charset="-78"/>
              </a:rPr>
              <a:t>з</a:t>
            </a:r>
            <a:r>
              <a:rPr lang="ru-RU" sz="3000" b="1" i="1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Andalus" pitchFamily="2" charset="-78"/>
              </a:rPr>
              <a:t>имние Всемирные военные игры в Сочи</a:t>
            </a:r>
            <a:endParaRPr lang="ru-RU" sz="3000" b="1" i="1" dirty="0">
              <a:ln w="3175"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Andalus" pitchFamily="2" charset="-78"/>
            </a:endParaRPr>
          </a:p>
        </p:txBody>
      </p:sp>
      <p:pic>
        <p:nvPicPr>
          <p:cNvPr id="7171" name="Picture 3" descr="C:\Users\Мария Кечкина\Pictures\презентация 2017\jGZg2kjmx1Q.jpg"/>
          <p:cNvPicPr>
            <a:picLocks noChangeAspect="1" noChangeArrowheads="1"/>
          </p:cNvPicPr>
          <p:nvPr/>
        </p:nvPicPr>
        <p:blipFill>
          <a:blip r:embed="rId3"/>
          <a:srcRect l="20669" r="8858"/>
          <a:stretch>
            <a:fillRect/>
          </a:stretch>
        </p:blipFill>
        <p:spPr bwMode="auto">
          <a:xfrm>
            <a:off x="6190529" y="2643182"/>
            <a:ext cx="2953471" cy="2357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C:\Users\Мария Кечкина\Pictures\презентация 2017\o4TXrTT3UAA.jpg"/>
          <p:cNvPicPr>
            <a:picLocks noChangeAspect="1" noChangeArrowheads="1"/>
          </p:cNvPicPr>
          <p:nvPr/>
        </p:nvPicPr>
        <p:blipFill>
          <a:blip r:embed="rId4"/>
          <a:srcRect l="13287" r="13287"/>
          <a:stretch>
            <a:fillRect/>
          </a:stretch>
        </p:blipFill>
        <p:spPr bwMode="auto">
          <a:xfrm>
            <a:off x="0" y="2571744"/>
            <a:ext cx="3170451" cy="2428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C:\Users\Мария Кечкина\Pictures\презентация 2017\cism2017_260217_1430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2643182"/>
            <a:ext cx="3533055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2400" y="5072074"/>
            <a:ext cx="8848756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200" b="1" i="1" u="sng" dirty="0" smtClean="0">
                <a:latin typeface="Times New Roman" pitchFamily="18" charset="0"/>
                <a:cs typeface="Times New Roman" pitchFamily="18" charset="0"/>
              </a:rPr>
              <a:t>Эдуард Хренников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100" b="1" i="1" dirty="0" smtClean="0">
                <a:latin typeface="Times New Roman" pitchFamily="18" charset="0"/>
                <a:cs typeface="Times New Roman" pitchFamily="18" charset="0"/>
              </a:rPr>
              <a:t>абсолютный победитель! 4 золотых медали</a:t>
            </a:r>
          </a:p>
          <a:p>
            <a:pPr algn="ctr"/>
            <a:r>
              <a:rPr lang="ru-RU" sz="2200" b="1" i="1" u="sng" dirty="0" smtClean="0">
                <a:latin typeface="Times New Roman" pitchFamily="18" charset="0"/>
                <a:cs typeface="Times New Roman" pitchFamily="18" charset="0"/>
              </a:rPr>
              <a:t>Мария Кечкина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100" b="1" i="1" dirty="0" smtClean="0">
                <a:latin typeface="Times New Roman" pitchFamily="18" charset="0"/>
                <a:cs typeface="Times New Roman" pitchFamily="18" charset="0"/>
              </a:rPr>
              <a:t>3 золотых и 1 серебряная медаль</a:t>
            </a:r>
          </a:p>
          <a:p>
            <a:pPr algn="ctr"/>
            <a:r>
              <a:rPr lang="ru-RU" sz="2200" b="1" i="1" u="sng" dirty="0" smtClean="0">
                <a:latin typeface="Times New Roman" pitchFamily="18" charset="0"/>
                <a:cs typeface="Times New Roman" pitchFamily="18" charset="0"/>
              </a:rPr>
              <a:t>Татьяна Оборина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100" b="1" i="1" dirty="0" smtClean="0">
                <a:latin typeface="Times New Roman" pitchFamily="18" charset="0"/>
                <a:cs typeface="Times New Roman" pitchFamily="18" charset="0"/>
              </a:rPr>
              <a:t>3 золотых и 1 серебряная медаль</a:t>
            </a:r>
          </a:p>
          <a:p>
            <a:pPr algn="ctr"/>
            <a:r>
              <a:rPr lang="ru-RU" sz="2200" b="1" i="1" u="sng" dirty="0" smtClean="0">
                <a:latin typeface="Times New Roman" pitchFamily="18" charset="0"/>
                <a:cs typeface="Times New Roman" pitchFamily="18" charset="0"/>
              </a:rPr>
              <a:t>Владимир Игнатов </a:t>
            </a:r>
            <a:r>
              <a:rPr lang="ru-RU" sz="2200" b="1" i="1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100" b="1" i="1" dirty="0" smtClean="0">
                <a:latin typeface="Times New Roman" pitchFamily="18" charset="0"/>
                <a:cs typeface="Times New Roman" pitchFamily="18" charset="0"/>
              </a:rPr>
              <a:t>1 золотая и 1 бронзовая медаль</a:t>
            </a:r>
            <a:endParaRPr lang="ru-RU" sz="21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8640" y="359071"/>
            <a:ext cx="6629508" cy="132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1785926"/>
            <a:ext cx="91440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i="1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 медалей с международных стартов </a:t>
            </a:r>
          </a:p>
          <a:p>
            <a:pPr algn="ctr">
              <a:defRPr/>
            </a:pPr>
            <a:r>
              <a:rPr lang="ru-RU" sz="2800" b="1" i="1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зимнем сезоне </a:t>
            </a:r>
            <a:r>
              <a:rPr lang="ru-RU" sz="2800" b="1" i="1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2016-2017 </a:t>
            </a:r>
            <a:endParaRPr lang="ru-RU" sz="2800" b="1" i="1" dirty="0">
              <a:ln w="3175"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C:\Users\Мария Кечкина\Pictures\презентация 2017\iP0DO7R24.jpg"/>
          <p:cNvPicPr>
            <a:picLocks noChangeAspect="1" noChangeArrowheads="1"/>
          </p:cNvPicPr>
          <p:nvPr/>
        </p:nvPicPr>
        <p:blipFill>
          <a:blip r:embed="rId3"/>
          <a:srcRect l="34016" r="33206"/>
          <a:stretch>
            <a:fillRect/>
          </a:stretch>
        </p:blipFill>
        <p:spPr bwMode="auto">
          <a:xfrm>
            <a:off x="928662" y="3000372"/>
            <a:ext cx="1571636" cy="2572086"/>
          </a:xfrm>
          <a:prstGeom prst="rect">
            <a:avLst/>
          </a:prstGeom>
          <a:noFill/>
        </p:spPr>
      </p:pic>
      <p:pic>
        <p:nvPicPr>
          <p:cNvPr id="23555" name="Picture 3" descr="C:\Users\Мария Кечкина\Pictures\презентация 2017\iP0DO7R24.jpg"/>
          <p:cNvPicPr>
            <a:picLocks noChangeAspect="1" noChangeArrowheads="1"/>
          </p:cNvPicPr>
          <p:nvPr/>
        </p:nvPicPr>
        <p:blipFill>
          <a:blip r:embed="rId3"/>
          <a:srcRect l="810" r="64792"/>
          <a:stretch>
            <a:fillRect/>
          </a:stretch>
        </p:blipFill>
        <p:spPr bwMode="auto">
          <a:xfrm>
            <a:off x="3786182" y="2928934"/>
            <a:ext cx="1643074" cy="2677391"/>
          </a:xfrm>
          <a:prstGeom prst="rect">
            <a:avLst/>
          </a:prstGeom>
          <a:noFill/>
        </p:spPr>
      </p:pic>
      <p:pic>
        <p:nvPicPr>
          <p:cNvPr id="23556" name="Picture 4" descr="C:\Users\Мария Кечкина\Pictures\презентация 2017\iP0DO7R24.jpg"/>
          <p:cNvPicPr>
            <a:picLocks noChangeAspect="1" noChangeArrowheads="1"/>
          </p:cNvPicPr>
          <p:nvPr/>
        </p:nvPicPr>
        <p:blipFill>
          <a:blip r:embed="rId3"/>
          <a:srcRect l="66412"/>
          <a:stretch>
            <a:fillRect/>
          </a:stretch>
        </p:blipFill>
        <p:spPr bwMode="auto">
          <a:xfrm>
            <a:off x="6786578" y="2928933"/>
            <a:ext cx="1643074" cy="2741915"/>
          </a:xfrm>
          <a:prstGeom prst="rect">
            <a:avLst/>
          </a:prstGeom>
          <a:noFill/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57224" y="5715016"/>
            <a:ext cx="1785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6 золотых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643306" y="5715016"/>
            <a:ext cx="2000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6 серебряных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500826" y="5715016"/>
            <a:ext cx="19288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3 бронзовых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4326" y="316394"/>
            <a:ext cx="7058136" cy="1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0" y="1785926"/>
            <a:ext cx="91440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VIII</a:t>
            </a:r>
            <a:r>
              <a:rPr lang="ru-RU" sz="2800" b="1" i="1" dirty="0" smtClean="0">
                <a:ln w="3175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зимняя Спартакиада учащихся России в Перми</a:t>
            </a:r>
            <a:endParaRPr lang="ru-RU" sz="2800" b="1" i="1" dirty="0">
              <a:ln w="3175">
                <a:solidFill>
                  <a:schemeClr val="tx1"/>
                </a:solidFill>
              </a:ln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Мария Кечкина\Pictures\презентация 2017\спартакиад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85992"/>
            <a:ext cx="3143240" cy="2069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14282" y="6000768"/>
            <a:ext cx="864399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100" b="1" i="1" dirty="0" smtClean="0">
                <a:latin typeface="Times New Roman" pitchFamily="18" charset="0"/>
                <a:cs typeface="Times New Roman" pitchFamily="18" charset="0"/>
              </a:rPr>
              <a:t>У команды Пермского края </a:t>
            </a:r>
            <a:r>
              <a:rPr lang="ru-RU" sz="21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место</a:t>
            </a:r>
            <a:r>
              <a:rPr lang="ru-RU" sz="2100" b="1" i="1" dirty="0" smtClean="0">
                <a:latin typeface="Times New Roman" pitchFamily="18" charset="0"/>
                <a:cs typeface="Times New Roman" pitchFamily="18" charset="0"/>
              </a:rPr>
              <a:t> в общем зачете и </a:t>
            </a:r>
            <a:r>
              <a:rPr lang="ru-RU" sz="21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место</a:t>
            </a:r>
            <a:r>
              <a:rPr lang="ru-RU" sz="2100" b="1" i="1" dirty="0" smtClean="0">
                <a:latin typeface="Times New Roman" pitchFamily="18" charset="0"/>
                <a:cs typeface="Times New Roman" pitchFamily="18" charset="0"/>
              </a:rPr>
              <a:t> среди спортивных организаций в командном зачете </a:t>
            </a:r>
            <a:endParaRPr lang="ru-RU" sz="21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 descr="C:\Users\Мария Кечкина\Pictures\презентация 2017\ToipEoMhYT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43240" y="2857496"/>
            <a:ext cx="2786082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C:\Users\Мария Кечкина\Pictures\презентация 2017\ZQoeOmCweC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290" y="2285992"/>
            <a:ext cx="3214710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7" name="Picture 5" descr="C:\Users\Мария Кечкина\Pictures\презентация 2017\9C5sgJ1NnM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143380"/>
            <a:ext cx="3000364" cy="18002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8" name="Picture 6" descr="C:\Users\Мария Кечкина\Pictures\презентация 2017\uWGoOTdL0lQ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98" y="4071942"/>
            <a:ext cx="3071802" cy="1843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5538</TotalTime>
  <Words>459</Words>
  <Application>Microsoft Office PowerPoint</Application>
  <PresentationFormat>Экран (4:3)</PresentationFormat>
  <Paragraphs>95</Paragraphs>
  <Slides>24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Мария Кечкина</dc:creator>
  <cp:lastModifiedBy>Odin</cp:lastModifiedBy>
  <cp:revision>135</cp:revision>
  <dcterms:created xsi:type="dcterms:W3CDTF">2017-10-23T15:54:36Z</dcterms:created>
  <dcterms:modified xsi:type="dcterms:W3CDTF">2017-10-27T12:23:54Z</dcterms:modified>
</cp:coreProperties>
</file>